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3"/>
    <a:srgbClr val="0062C9"/>
    <a:srgbClr val="FF3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1" autoAdjust="0"/>
    <p:restoredTop sz="94714"/>
  </p:normalViewPr>
  <p:slideViewPr>
    <p:cSldViewPr snapToGrid="0">
      <p:cViewPr varScale="1">
        <p:scale>
          <a:sx n="40" d="100"/>
          <a:sy n="40" d="100"/>
        </p:scale>
        <p:origin x="56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992968"/>
            <a:ext cx="8743950" cy="6366933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9605435"/>
            <a:ext cx="7715250" cy="4415365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42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2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973667"/>
            <a:ext cx="2218134" cy="154982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973667"/>
            <a:ext cx="6525816" cy="1549823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80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03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4559305"/>
            <a:ext cx="8872538" cy="7607299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12238572"/>
            <a:ext cx="8872538" cy="4000499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98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4868333"/>
            <a:ext cx="4371975" cy="11603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4868333"/>
            <a:ext cx="4371975" cy="11603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6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973671"/>
            <a:ext cx="8872538" cy="353483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4483101"/>
            <a:ext cx="4351883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6680200"/>
            <a:ext cx="4351883" cy="9825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4483101"/>
            <a:ext cx="4373315" cy="219709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6680200"/>
            <a:ext cx="4373315" cy="982556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5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682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86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2633138"/>
            <a:ext cx="5207794" cy="12996333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91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1219200"/>
            <a:ext cx="3317825" cy="42672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2633138"/>
            <a:ext cx="5207794" cy="12996333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5486400"/>
            <a:ext cx="3317825" cy="10164235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1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BDB4-74E7-4A51-AD2B-7B2120096AE7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221D-A55F-4D75-835B-F40A977A24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1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F200F511-83CE-F99E-3131-9A96A15E5FAE}"/>
              </a:ext>
            </a:extLst>
          </p:cNvPr>
          <p:cNvSpPr/>
          <p:nvPr/>
        </p:nvSpPr>
        <p:spPr>
          <a:xfrm>
            <a:off x="-1" y="1648713"/>
            <a:ext cx="3324225" cy="1005270"/>
          </a:xfrm>
          <a:prstGeom prst="rect">
            <a:avLst/>
          </a:prstGeom>
          <a:solidFill>
            <a:srgbClr val="006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6B6365E-6A0A-090E-9EE1-5B39D4E1E6CE}"/>
              </a:ext>
            </a:extLst>
          </p:cNvPr>
          <p:cNvGrpSpPr/>
          <p:nvPr/>
        </p:nvGrpSpPr>
        <p:grpSpPr>
          <a:xfrm>
            <a:off x="305346" y="513309"/>
            <a:ext cx="9825547" cy="799838"/>
            <a:chOff x="305346" y="441120"/>
            <a:chExt cx="9825547" cy="799838"/>
          </a:xfrm>
        </p:grpSpPr>
        <p:pic>
          <p:nvPicPr>
            <p:cNvPr id="3" name="Imagem 2" descr="Logotipo&#10;&#10;O conteúdo gerado por IA pode estar incorreto.">
              <a:extLst>
                <a:ext uri="{FF2B5EF4-FFF2-40B4-BE49-F238E27FC236}">
                  <a16:creationId xmlns:a16="http://schemas.microsoft.com/office/drawing/2014/main" id="{5A221FC0-9A70-4A0F-2B3C-DAD6D2DFC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46" y="441120"/>
              <a:ext cx="1871728" cy="799838"/>
            </a:xfrm>
            <a:prstGeom prst="rect">
              <a:avLst/>
            </a:prstGeom>
          </p:spPr>
        </p:pic>
        <p:pic>
          <p:nvPicPr>
            <p:cNvPr id="7" name="Imagem 6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EF565192-B73E-E059-53E8-57FC8C4C5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7139" y="500210"/>
              <a:ext cx="2213754" cy="560495"/>
            </a:xfrm>
            <a:prstGeom prst="rect">
              <a:avLst/>
            </a:prstGeom>
          </p:spPr>
        </p:pic>
        <p:pic>
          <p:nvPicPr>
            <p:cNvPr id="8" name="Picture 6" descr="SBEB Sociedade Brasileira de Engenharia Biomedica – Site da Sociedade  Brasileira de Engenharia Biomédica">
              <a:extLst>
                <a:ext uri="{FF2B5EF4-FFF2-40B4-BE49-F238E27FC236}">
                  <a16:creationId xmlns:a16="http://schemas.microsoft.com/office/drawing/2014/main" id="{4DD8FA79-893F-D395-AEEF-3EABDE6AC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862" y="536286"/>
              <a:ext cx="873995" cy="598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 descr="Placa azul com letras brancas em fundo preto&#10;&#10;O conteúdo gerado por IA pode estar incorreto.">
              <a:extLst>
                <a:ext uri="{FF2B5EF4-FFF2-40B4-BE49-F238E27FC236}">
                  <a16:creationId xmlns:a16="http://schemas.microsoft.com/office/drawing/2014/main" id="{C285CC04-9E8F-9366-180E-FAE63B59A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955" y="564956"/>
              <a:ext cx="3138772" cy="560495"/>
            </a:xfrm>
            <a:prstGeom prst="rect">
              <a:avLst/>
            </a:prstGeom>
          </p:spPr>
        </p:pic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5F9AA11-BCBF-9A49-7A71-15CF867AA5C8}"/>
              </a:ext>
            </a:extLst>
          </p:cNvPr>
          <p:cNvGrpSpPr/>
          <p:nvPr/>
        </p:nvGrpSpPr>
        <p:grpSpPr>
          <a:xfrm>
            <a:off x="267631" y="17900026"/>
            <a:ext cx="9751738" cy="245416"/>
            <a:chOff x="1685829" y="36974629"/>
            <a:chExt cx="30713459" cy="772946"/>
          </a:xfrm>
        </p:grpSpPr>
        <p:pic>
          <p:nvPicPr>
            <p:cNvPr id="15" name="Imagem 14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447AEED6-9342-B726-7162-74CB8C368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6429" y="36974629"/>
              <a:ext cx="3052859" cy="772946"/>
            </a:xfrm>
            <a:prstGeom prst="rect">
              <a:avLst/>
            </a:prstGeom>
          </p:spPr>
        </p:pic>
        <p:pic>
          <p:nvPicPr>
            <p:cNvPr id="16" name="Imagem 15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8FB5A48F-5AEE-D580-8064-B43524370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3029" y="36974629"/>
              <a:ext cx="3052859" cy="772946"/>
            </a:xfrm>
            <a:prstGeom prst="rect">
              <a:avLst/>
            </a:prstGeom>
          </p:spPr>
        </p:pic>
        <p:pic>
          <p:nvPicPr>
            <p:cNvPr id="17" name="Imagem 16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433E28EE-39CB-3FEA-8EC7-4BAE0397D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99629" y="36974629"/>
              <a:ext cx="3052859" cy="772946"/>
            </a:xfrm>
            <a:prstGeom prst="rect">
              <a:avLst/>
            </a:prstGeom>
          </p:spPr>
        </p:pic>
        <p:pic>
          <p:nvPicPr>
            <p:cNvPr id="18" name="Imagem 17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C72DC461-5022-A00A-8221-142C3796A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6229" y="36974629"/>
              <a:ext cx="3052859" cy="772946"/>
            </a:xfrm>
            <a:prstGeom prst="rect">
              <a:avLst/>
            </a:prstGeom>
          </p:spPr>
        </p:pic>
        <p:pic>
          <p:nvPicPr>
            <p:cNvPr id="20" name="Imagem 19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F679B70E-C2C9-68FA-780F-7566F9951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2829" y="36974629"/>
              <a:ext cx="3052859" cy="772946"/>
            </a:xfrm>
            <a:prstGeom prst="rect">
              <a:avLst/>
            </a:prstGeom>
          </p:spPr>
        </p:pic>
        <p:pic>
          <p:nvPicPr>
            <p:cNvPr id="21" name="Imagem 20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CF3F2F3E-C413-5C80-4F18-DC04E8AEA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9429" y="36974629"/>
              <a:ext cx="3052859" cy="772946"/>
            </a:xfrm>
            <a:prstGeom prst="rect">
              <a:avLst/>
            </a:prstGeom>
          </p:spPr>
        </p:pic>
        <p:pic>
          <p:nvPicPr>
            <p:cNvPr id="22" name="Imagem 21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F23BE8FB-7118-6BFF-093B-8C4AE675B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6029" y="36974629"/>
              <a:ext cx="3052859" cy="772946"/>
            </a:xfrm>
            <a:prstGeom prst="rect">
              <a:avLst/>
            </a:prstGeom>
          </p:spPr>
        </p:pic>
        <p:pic>
          <p:nvPicPr>
            <p:cNvPr id="23" name="Imagem 22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7C839E15-5AE5-39B9-9B03-DDE9517CA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629" y="36974629"/>
              <a:ext cx="3052859" cy="772946"/>
            </a:xfrm>
            <a:prstGeom prst="rect">
              <a:avLst/>
            </a:prstGeom>
          </p:spPr>
        </p:pic>
        <p:pic>
          <p:nvPicPr>
            <p:cNvPr id="24" name="Imagem 23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7AC971A5-4A6C-CBFF-175B-56A5211F2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229" y="36974629"/>
              <a:ext cx="3052859" cy="772946"/>
            </a:xfrm>
            <a:prstGeom prst="rect">
              <a:avLst/>
            </a:prstGeom>
          </p:spPr>
        </p:pic>
        <p:pic>
          <p:nvPicPr>
            <p:cNvPr id="25" name="Imagem 24" descr="Desenho de personagem de desenho animado&#10;&#10;O conteúdo gerado por IA pode estar incorreto.">
              <a:extLst>
                <a:ext uri="{FF2B5EF4-FFF2-40B4-BE49-F238E27FC236}">
                  <a16:creationId xmlns:a16="http://schemas.microsoft.com/office/drawing/2014/main" id="{D500B296-E703-6B97-C26B-C8E36DDDC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5829" y="36974629"/>
              <a:ext cx="3052859" cy="772946"/>
            </a:xfrm>
            <a:prstGeom prst="rect">
              <a:avLst/>
            </a:prstGeom>
          </p:spPr>
        </p:pic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28F515-3CF7-7A9A-20AD-8550D76B624E}"/>
              </a:ext>
            </a:extLst>
          </p:cNvPr>
          <p:cNvSpPr txBox="1"/>
          <p:nvPr/>
        </p:nvSpPr>
        <p:spPr>
          <a:xfrm>
            <a:off x="466582" y="2904761"/>
            <a:ext cx="9360358" cy="1448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dirty="0">
                <a:solidFill>
                  <a:srgbClr val="002060"/>
                </a:solidFill>
              </a:rPr>
              <a:t>Este banner </a:t>
            </a:r>
            <a:r>
              <a:rPr lang="pt-BR" sz="2800" b="1" dirty="0">
                <a:solidFill>
                  <a:srgbClr val="002060"/>
                </a:solidFill>
              </a:rPr>
              <a:t>não será impresso</a:t>
            </a:r>
            <a:r>
              <a:rPr lang="pt-BR" sz="2800" dirty="0">
                <a:solidFill>
                  <a:srgbClr val="002060"/>
                </a:solidFill>
              </a:rPr>
              <a:t>.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Ele será </a:t>
            </a:r>
            <a:r>
              <a:rPr lang="pt-BR" sz="2800" b="1" dirty="0">
                <a:solidFill>
                  <a:srgbClr val="002060"/>
                </a:solidFill>
              </a:rPr>
              <a:t>exibido em uma TV vertical</a:t>
            </a:r>
            <a:r>
              <a:rPr lang="pt-BR" sz="2800" dirty="0">
                <a:solidFill>
                  <a:srgbClr val="002060"/>
                </a:solidFill>
              </a:rPr>
              <a:t>, durante o congresso.</a:t>
            </a:r>
          </a:p>
          <a:p>
            <a:pPr>
              <a:buNone/>
            </a:pPr>
            <a:endParaRPr lang="pt-BR" sz="1500" dirty="0"/>
          </a:p>
          <a:p>
            <a:pPr>
              <a:lnSpc>
                <a:spcPct val="150000"/>
              </a:lnSpc>
              <a:buNone/>
            </a:pPr>
            <a:r>
              <a:rPr lang="pt-BR" sz="2800" b="1" dirty="0">
                <a:highlight>
                  <a:srgbClr val="FFC803"/>
                </a:highlight>
              </a:rPr>
              <a:t>1. Formato obrigatório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Resolução:</a:t>
            </a:r>
            <a:r>
              <a:rPr lang="pt-BR" sz="2400" dirty="0"/>
              <a:t> </a:t>
            </a:r>
            <a:r>
              <a:rPr lang="pt-BR" sz="2400" b="1" dirty="0"/>
              <a:t>1080 × 1920 pixels</a:t>
            </a:r>
            <a:endParaRPr lang="pt-BR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Orientação:</a:t>
            </a:r>
            <a:r>
              <a:rPr lang="pt-BR" sz="2400" dirty="0"/>
              <a:t> Vertical (retrato)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/>
              <a:t>Formato do arquivo:</a:t>
            </a:r>
            <a:r>
              <a:rPr lang="pt-BR" sz="2400" dirty="0"/>
              <a:t> PDF ou PNG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400" dirty="0"/>
          </a:p>
          <a:p>
            <a:pPr>
              <a:buNone/>
            </a:pPr>
            <a:r>
              <a:rPr lang="pt-BR" sz="2400" dirty="0"/>
              <a:t>⚠️ Outros formatos podem causar cortes ou distorções na tela.</a:t>
            </a:r>
          </a:p>
          <a:p>
            <a:pPr>
              <a:buNone/>
            </a:pPr>
            <a:endParaRPr lang="pt-BR" sz="1400" dirty="0"/>
          </a:p>
          <a:p>
            <a:pPr>
              <a:buNone/>
            </a:pPr>
            <a:endParaRPr lang="pt-BR" sz="400" dirty="0"/>
          </a:p>
          <a:p>
            <a:pPr>
              <a:lnSpc>
                <a:spcPct val="150000"/>
              </a:lnSpc>
              <a:buNone/>
            </a:pPr>
            <a:r>
              <a:rPr lang="pt-BR" sz="2800" b="1" dirty="0">
                <a:highlight>
                  <a:srgbClr val="FFC803"/>
                </a:highlight>
              </a:rPr>
              <a:t>2. Disposição do conteúdo</a:t>
            </a:r>
            <a:endParaRPr lang="pt-BR" sz="2400" b="1" dirty="0">
              <a:highlight>
                <a:srgbClr val="FFC803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O </a:t>
            </a:r>
            <a:r>
              <a:rPr lang="pt-BR" sz="2400" b="1" dirty="0"/>
              <a:t>texto deve ficar exatamente na área lateral indicada no </a:t>
            </a:r>
            <a:r>
              <a:rPr lang="pt-BR" sz="2400" b="1" dirty="0" err="1"/>
              <a:t>template</a:t>
            </a:r>
            <a:r>
              <a:rPr lang="pt-BR" sz="24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Não ultrapasse margens nem altere a estrutura do layout.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Use fontes grandes, legíveis e com bom contraste.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400" dirty="0"/>
          </a:p>
          <a:p>
            <a:pPr>
              <a:buNone/>
            </a:pPr>
            <a:endParaRPr lang="pt-BR" sz="400" dirty="0"/>
          </a:p>
          <a:p>
            <a:pPr>
              <a:lnSpc>
                <a:spcPct val="150000"/>
              </a:lnSpc>
              <a:buNone/>
            </a:pPr>
            <a:r>
              <a:rPr lang="pt-BR" sz="2800" b="1" dirty="0">
                <a:highlight>
                  <a:srgbClr val="FFC803"/>
                </a:highlight>
              </a:rPr>
              <a:t>3. Modelo obrigatório – </a:t>
            </a:r>
            <a:r>
              <a:rPr lang="pt-BR" sz="2400" dirty="0" err="1">
                <a:highlight>
                  <a:srgbClr val="FFC803"/>
                </a:highlight>
              </a:rPr>
              <a:t>Template</a:t>
            </a:r>
            <a:r>
              <a:rPr lang="pt-BR" sz="2400" dirty="0">
                <a:highlight>
                  <a:srgbClr val="FFC803"/>
                </a:highlight>
              </a:rPr>
              <a:t> no slide seguinte</a:t>
            </a:r>
            <a:endParaRPr lang="pt-BR" sz="2800" dirty="0">
              <a:highlight>
                <a:srgbClr val="FFC803"/>
              </a:highlight>
            </a:endParaRPr>
          </a:p>
          <a:p>
            <a:pPr>
              <a:buNone/>
            </a:pPr>
            <a:r>
              <a:rPr lang="pt-BR" sz="2400" dirty="0"/>
              <a:t>Logo abaixo desta página há </a:t>
            </a:r>
            <a:r>
              <a:rPr lang="pt-BR" sz="2400" b="1" dirty="0"/>
              <a:t>um slide-exemplo completo</a:t>
            </a:r>
            <a:r>
              <a:rPr lang="pt-BR" sz="2400" dirty="0"/>
              <a:t>.</a:t>
            </a:r>
          </a:p>
          <a:p>
            <a:pPr>
              <a:buNone/>
            </a:pPr>
            <a:r>
              <a:rPr lang="pt-BR" sz="2400" dirty="0"/>
              <a:t>✅ </a:t>
            </a:r>
            <a:r>
              <a:rPr lang="pt-BR" sz="2400" b="1" dirty="0"/>
              <a:t>Esse slide deve ser seguido como modelo</a:t>
            </a:r>
            <a:r>
              <a:rPr lang="pt-BR" sz="2400" dirty="0"/>
              <a:t> para: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Organização do conteúdo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Distribuição visual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Estilo do banner</a:t>
            </a:r>
          </a:p>
          <a:p>
            <a:pPr>
              <a:buNone/>
            </a:pPr>
            <a:r>
              <a:rPr lang="pt-BR" sz="2400" dirty="0"/>
              <a:t>Banners fora desse padrão </a:t>
            </a:r>
            <a:r>
              <a:rPr lang="pt-BR" sz="2400" b="1" dirty="0"/>
              <a:t>podem ser recusados</a:t>
            </a:r>
            <a:r>
              <a:rPr lang="pt-BR" sz="2400" dirty="0"/>
              <a:t> para exibição.</a:t>
            </a:r>
          </a:p>
          <a:p>
            <a:pPr>
              <a:buNone/>
            </a:pPr>
            <a:endParaRPr lang="pt-BR" sz="1400" dirty="0"/>
          </a:p>
          <a:p>
            <a:pPr>
              <a:buNone/>
            </a:pPr>
            <a:endParaRPr lang="pt-BR" sz="400" dirty="0"/>
          </a:p>
          <a:p>
            <a:pPr>
              <a:lnSpc>
                <a:spcPct val="150000"/>
              </a:lnSpc>
            </a:pPr>
            <a:r>
              <a:rPr lang="pt-BR" sz="2800" b="1" dirty="0">
                <a:highlight>
                  <a:srgbClr val="FFC803"/>
                </a:highlight>
              </a:rPr>
              <a:t>4. Apresentação no evento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As apresentações em pôster ocorrerão em </a:t>
            </a:r>
            <a:r>
              <a:rPr lang="pt-BR" sz="2400" b="1" dirty="0"/>
              <a:t>rounds de 30 minutos</a:t>
            </a:r>
            <a:r>
              <a:rPr lang="pt-BR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Fique atento(a) ao seu horário e ao tempo determinado</a:t>
            </a:r>
            <a:r>
              <a:rPr lang="pt-BR" sz="2400" dirty="0"/>
              <a:t> para apresentação.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Recomendamos que </a:t>
            </a:r>
            <a:r>
              <a:rPr lang="pt-BR" sz="2400" b="1" dirty="0"/>
              <a:t>tire fotos da sua apresentação</a:t>
            </a:r>
            <a:r>
              <a:rPr lang="pt-BR" sz="2400" dirty="0"/>
              <a:t> e </a:t>
            </a:r>
            <a:r>
              <a:rPr lang="pt-BR" sz="2400" b="1" dirty="0"/>
              <a:t>marque o CBEB 2026 nas redes sociais</a:t>
            </a:r>
            <a:r>
              <a:rPr lang="pt-BR" sz="2400" dirty="0"/>
              <a:t>.</a:t>
            </a:r>
          </a:p>
          <a:p>
            <a:pPr>
              <a:lnSpc>
                <a:spcPct val="150000"/>
              </a:lnSpc>
              <a:buNone/>
            </a:pPr>
            <a:endParaRPr lang="pt-BR" sz="1000" b="1" dirty="0">
              <a:highlight>
                <a:srgbClr val="FFC803"/>
              </a:highlight>
            </a:endParaRPr>
          </a:p>
          <a:p>
            <a:pPr>
              <a:lnSpc>
                <a:spcPct val="150000"/>
              </a:lnSpc>
              <a:buNone/>
            </a:pPr>
            <a:r>
              <a:rPr lang="pt-BR" sz="2800" b="1" dirty="0">
                <a:highlight>
                  <a:srgbClr val="FFC803"/>
                </a:highlight>
              </a:rPr>
              <a:t>5. Envio do banner</a:t>
            </a:r>
          </a:p>
          <a:p>
            <a:pPr>
              <a:buNone/>
            </a:pPr>
            <a:endParaRPr lang="pt-BR" sz="400" b="1" dirty="0"/>
          </a:p>
          <a:p>
            <a:pPr>
              <a:buNone/>
            </a:pPr>
            <a:r>
              <a:rPr lang="pt-BR" sz="2400" dirty="0"/>
              <a:t>Após a </a:t>
            </a:r>
            <a:r>
              <a:rPr lang="pt-BR" sz="2400" b="1" dirty="0"/>
              <a:t>aprovação do trabalho</a:t>
            </a:r>
            <a:r>
              <a:rPr lang="pt-BR" sz="24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400" dirty="0"/>
              <a:t>Finalize o banner seguindo este </a:t>
            </a:r>
            <a:r>
              <a:rPr lang="pt-BR" sz="2400" dirty="0" err="1"/>
              <a:t>template</a:t>
            </a:r>
            <a:endParaRPr lang="pt-BR" sz="2400" dirty="0"/>
          </a:p>
          <a:p>
            <a:pPr marL="514350" indent="-514350">
              <a:buFont typeface="+mj-lt"/>
              <a:buAutoNum type="arabicPeriod"/>
            </a:pPr>
            <a:r>
              <a:rPr lang="pt-BR" sz="2400" dirty="0"/>
              <a:t>Faça o </a:t>
            </a:r>
            <a:r>
              <a:rPr lang="pt-BR" sz="2400" b="1" dirty="0"/>
              <a:t>upload do arquivo no site do CBEB 2026</a:t>
            </a:r>
            <a:endParaRPr lang="pt-BR" sz="2400" dirty="0"/>
          </a:p>
          <a:p>
            <a:pPr marL="514350" indent="-514350">
              <a:buFont typeface="+mj-lt"/>
              <a:buAutoNum type="arabicPeriod"/>
            </a:pPr>
            <a:r>
              <a:rPr lang="pt-BR" sz="2400" dirty="0"/>
              <a:t>Siga as instruções de envio disponíveis no site</a:t>
            </a:r>
          </a:p>
          <a:p>
            <a:endParaRPr lang="pt-BR" sz="1400" dirty="0"/>
          </a:p>
          <a:p>
            <a:pPr>
              <a:buNone/>
            </a:pPr>
            <a:r>
              <a:rPr lang="pt-BR" sz="2400" dirty="0"/>
              <a:t>⚠️ O upload é obrigatório para que o banner seja exibido no evento.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3738C5BF-57B7-3778-6515-E6A3096306F3}"/>
              </a:ext>
            </a:extLst>
          </p:cNvPr>
          <p:cNvSpPr/>
          <p:nvPr/>
        </p:nvSpPr>
        <p:spPr>
          <a:xfrm>
            <a:off x="466582" y="1785711"/>
            <a:ext cx="9820418" cy="731274"/>
          </a:xfrm>
          <a:prstGeom prst="rect">
            <a:avLst/>
          </a:prstGeom>
          <a:solidFill>
            <a:srgbClr val="FFC80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A367A1EE-599D-1672-71B9-805CCA3F8E6B}"/>
              </a:ext>
            </a:extLst>
          </p:cNvPr>
          <p:cNvSpPr/>
          <p:nvPr/>
        </p:nvSpPr>
        <p:spPr>
          <a:xfrm>
            <a:off x="427963" y="1921247"/>
            <a:ext cx="9751738" cy="460203"/>
          </a:xfrm>
          <a:prstGeom prst="rect">
            <a:avLst/>
          </a:prstGeom>
          <a:noFill/>
        </p:spPr>
        <p:txBody>
          <a:bodyPr wrap="square" lIns="29033" tIns="14516" rIns="29033" bIns="14516">
            <a:spAutoFit/>
          </a:bodyPr>
          <a:lstStyle/>
          <a:p>
            <a:pPr algn="ctr"/>
            <a:r>
              <a:rPr lang="pt-BR" sz="2800" b="1" dirty="0">
                <a:solidFill>
                  <a:srgbClr val="0062C9"/>
                </a:solidFill>
                <a:latin typeface="Arial Black" panose="020B0A04020102020204" pitchFamily="34" charset="0"/>
              </a:rPr>
              <a:t>INSTRUÇÕES</a:t>
            </a:r>
            <a:r>
              <a:rPr lang="pt-BR" sz="2800" b="1" dirty="0">
                <a:latin typeface="Aptos" panose="020B0004020202020204" pitchFamily="34" charset="0"/>
              </a:rPr>
              <a:t> PARA CONSTRUÇÃO DO BANNER DIGITAL</a:t>
            </a:r>
            <a:endParaRPr lang="pt-BR" sz="15700" dirty="0">
              <a:ln w="0"/>
              <a:solidFill>
                <a:srgbClr val="0062C9"/>
              </a:solidFill>
              <a:effectLst>
                <a:outerShdw blurRad="50800" dist="50800" dir="5400000" algn="ctr" rotWithShape="0">
                  <a:srgbClr val="000000">
                    <a:alpha val="51973"/>
                  </a:srgbClr>
                </a:outerShdw>
              </a:effectLs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3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34884-9ED5-0862-A3DC-EB50255F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F46435B-E64A-98C2-9285-89DA49DEC9AD}"/>
              </a:ext>
            </a:extLst>
          </p:cNvPr>
          <p:cNvSpPr/>
          <p:nvPr/>
        </p:nvSpPr>
        <p:spPr>
          <a:xfrm>
            <a:off x="377953" y="1897076"/>
            <a:ext cx="9470897" cy="767979"/>
          </a:xfrm>
          <a:prstGeom prst="rect">
            <a:avLst/>
          </a:prstGeom>
          <a:noFill/>
        </p:spPr>
        <p:txBody>
          <a:bodyPr wrap="square" lIns="29033" tIns="14516" rIns="29033" bIns="14516">
            <a:spAutoFit/>
          </a:bodyPr>
          <a:lstStyle/>
          <a:p>
            <a:pPr algn="ctr"/>
            <a:r>
              <a:rPr lang="pt-BR" sz="2400" b="1" dirty="0">
                <a:cs typeface="Arial" panose="020B0604020202020204" pitchFamily="34" charset="0"/>
              </a:rPr>
              <a:t>Plataformas de Telemonitoramento Baseadas em Inteligência Artificial para Gestão de Doenças Crônicas em Comunidades Remotas</a:t>
            </a:r>
            <a:endParaRPr lang="pt-BR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5AAB628-87A5-D856-B7FC-CBB6C5EFC539}"/>
              </a:ext>
            </a:extLst>
          </p:cNvPr>
          <p:cNvSpPr/>
          <p:nvPr/>
        </p:nvSpPr>
        <p:spPr>
          <a:xfrm>
            <a:off x="256079" y="2777345"/>
            <a:ext cx="9734014" cy="983423"/>
          </a:xfrm>
          <a:prstGeom prst="rect">
            <a:avLst/>
          </a:prstGeom>
          <a:noFill/>
        </p:spPr>
        <p:txBody>
          <a:bodyPr wrap="square" lIns="29033" tIns="14516" rIns="29033" bIns="14516">
            <a:spAutoFit/>
          </a:bodyPr>
          <a:lstStyle/>
          <a:p>
            <a:pPr algn="ctr"/>
            <a:r>
              <a:rPr lang="pt-BR" sz="2000" b="1" dirty="0">
                <a:cs typeface="Arial" panose="020B0604020202020204" pitchFamily="34" charset="0"/>
              </a:rPr>
              <a:t>João Silva¹</a:t>
            </a:r>
            <a:r>
              <a:rPr lang="pt-BR" sz="2000" dirty="0">
                <a:cs typeface="Arial" panose="020B0604020202020204" pitchFamily="34" charset="0"/>
              </a:rPr>
              <a:t>, Maria Silva², Pedro Silva³</a:t>
            </a:r>
          </a:p>
          <a:p>
            <a:pPr algn="r"/>
            <a:r>
              <a:rPr lang="pt-BR" sz="1400" dirty="0">
                <a:cs typeface="Arial" panose="020B0604020202020204" pitchFamily="34" charset="0"/>
              </a:rPr>
              <a:t>¹Dept. de Eng. Biomédica, Universidade X</a:t>
            </a:r>
          </a:p>
          <a:p>
            <a:pPr algn="r"/>
            <a:r>
              <a:rPr lang="pt-BR" sz="1400" dirty="0">
                <a:cs typeface="Arial" panose="020B0604020202020204" pitchFamily="34" charset="0"/>
              </a:rPr>
              <a:t>²Centro de Telemedicina, Hospital Y</a:t>
            </a:r>
          </a:p>
          <a:p>
            <a:pPr algn="r"/>
            <a:r>
              <a:rPr lang="pt-BR" sz="1400" dirty="0">
                <a:cs typeface="Arial" panose="020B0604020202020204" pitchFamily="34" charset="0"/>
              </a:rPr>
              <a:t>³Lab. de IA e Saúde, Instituto Z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1A7DD7E-411A-0FDB-333F-3EFDE86EEF63}"/>
              </a:ext>
            </a:extLst>
          </p:cNvPr>
          <p:cNvCxnSpPr>
            <a:cxnSpLocks/>
          </p:cNvCxnSpPr>
          <p:nvPr/>
        </p:nvCxnSpPr>
        <p:spPr>
          <a:xfrm>
            <a:off x="3416543" y="3790265"/>
            <a:ext cx="0" cy="11114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FC3AF9F-934E-1BDA-351F-BCB1D007F4CE}"/>
              </a:ext>
            </a:extLst>
          </p:cNvPr>
          <p:cNvCxnSpPr>
            <a:cxnSpLocks/>
          </p:cNvCxnSpPr>
          <p:nvPr/>
        </p:nvCxnSpPr>
        <p:spPr>
          <a:xfrm>
            <a:off x="6829629" y="3790265"/>
            <a:ext cx="0" cy="111142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13">
            <a:extLst>
              <a:ext uri="{FF2B5EF4-FFF2-40B4-BE49-F238E27FC236}">
                <a16:creationId xmlns:a16="http://schemas.microsoft.com/office/drawing/2014/main" id="{9C6F3402-E1EE-DDFE-7996-643C5BEB0FBE}"/>
              </a:ext>
            </a:extLst>
          </p:cNvPr>
          <p:cNvSpPr/>
          <p:nvPr/>
        </p:nvSpPr>
        <p:spPr>
          <a:xfrm>
            <a:off x="290869" y="15534899"/>
            <a:ext cx="9734013" cy="1214255"/>
          </a:xfrm>
          <a:prstGeom prst="rect">
            <a:avLst/>
          </a:prstGeom>
          <a:noFill/>
        </p:spPr>
        <p:txBody>
          <a:bodyPr wrap="square" lIns="29033" tIns="14516" rIns="29033" bIns="14516">
            <a:spAutoFit/>
          </a:bodyPr>
          <a:lstStyle/>
          <a:p>
            <a:pPr algn="l"/>
            <a:r>
              <a:rPr lang="pt-BR" sz="1100" b="1" dirty="0">
                <a:cs typeface="Arial" panose="020B0604020202020204" pitchFamily="34" charset="0"/>
              </a:rPr>
              <a:t>1. </a:t>
            </a:r>
            <a:r>
              <a:rPr lang="pt-BR" sz="1100" dirty="0">
                <a:cs typeface="Arial" panose="020B0604020202020204" pitchFamily="34" charset="0"/>
              </a:rPr>
              <a:t>GUIMARÃES, M. T. et al. Detecção de Huntington por processamento de sinais de áudio com redução de dimensionalidade. In: </a:t>
            </a:r>
            <a:r>
              <a:rPr lang="pt-BR" sz="1100" dirty="0" err="1">
                <a:cs typeface="Arial" panose="020B0604020202020204" pitchFamily="34" charset="0"/>
              </a:rPr>
              <a:t>International</a:t>
            </a:r>
            <a:r>
              <a:rPr lang="pt-BR" sz="1100" dirty="0">
                <a:cs typeface="Arial" panose="020B0604020202020204" pitchFamily="34" charset="0"/>
              </a:rPr>
              <a:t> Joint </a:t>
            </a:r>
            <a:r>
              <a:rPr lang="pt-BR" sz="1100" dirty="0" err="1">
                <a:cs typeface="Arial" panose="020B0604020202020204" pitchFamily="34" charset="0"/>
              </a:rPr>
              <a:t>Conference</a:t>
            </a:r>
            <a:r>
              <a:rPr lang="pt-BR" sz="1100" dirty="0">
                <a:cs typeface="Arial" panose="020B0604020202020204" pitchFamily="34" charset="0"/>
              </a:rPr>
              <a:t> </a:t>
            </a:r>
            <a:r>
              <a:rPr lang="pt-BR" sz="1100" dirty="0" err="1">
                <a:cs typeface="Arial" panose="020B0604020202020204" pitchFamily="34" charset="0"/>
              </a:rPr>
              <a:t>on</a:t>
            </a:r>
            <a:r>
              <a:rPr lang="pt-BR" sz="1100" dirty="0">
                <a:cs typeface="Arial" panose="020B0604020202020204" pitchFamily="34" charset="0"/>
              </a:rPr>
              <a:t> Neural Networks (IJCNN), 2020.</a:t>
            </a:r>
          </a:p>
          <a:p>
            <a:pPr algn="l"/>
            <a:r>
              <a:rPr lang="pt-BR" sz="1100" b="1" dirty="0">
                <a:cs typeface="Arial" panose="020B0604020202020204" pitchFamily="34" charset="0"/>
              </a:rPr>
              <a:t>2. </a:t>
            </a:r>
            <a:r>
              <a:rPr lang="pt-BR" sz="1100" dirty="0">
                <a:cs typeface="Arial" panose="020B0604020202020204" pitchFamily="34" charset="0"/>
              </a:rPr>
              <a:t>NUNES, V. X. et al. Análise adaptativa de região com </a:t>
            </a:r>
            <a:r>
              <a:rPr lang="pt-BR" sz="1100" dirty="0" err="1">
                <a:cs typeface="Arial" panose="020B0604020202020204" pitchFamily="34" charset="0"/>
              </a:rPr>
              <a:t>Mask</a:t>
            </a:r>
            <a:r>
              <a:rPr lang="pt-BR" sz="1100" dirty="0">
                <a:cs typeface="Arial" panose="020B0604020202020204" pitchFamily="34" charset="0"/>
              </a:rPr>
              <a:t> R-CNN: Uma comparação com métodos clássicos. In: </a:t>
            </a:r>
            <a:r>
              <a:rPr lang="pt-BR" sz="1100" dirty="0" err="1">
                <a:cs typeface="Arial" panose="020B0604020202020204" pitchFamily="34" charset="0"/>
              </a:rPr>
              <a:t>International</a:t>
            </a:r>
            <a:r>
              <a:rPr lang="pt-BR" sz="1100" dirty="0">
                <a:cs typeface="Arial" panose="020B0604020202020204" pitchFamily="34" charset="0"/>
              </a:rPr>
              <a:t> Joint </a:t>
            </a:r>
            <a:r>
              <a:rPr lang="pt-BR" sz="1100" dirty="0" err="1">
                <a:cs typeface="Arial" panose="020B0604020202020204" pitchFamily="34" charset="0"/>
              </a:rPr>
              <a:t>Conference</a:t>
            </a:r>
            <a:r>
              <a:rPr lang="pt-BR" sz="1100" dirty="0">
                <a:cs typeface="Arial" panose="020B0604020202020204" pitchFamily="34" charset="0"/>
              </a:rPr>
              <a:t> </a:t>
            </a:r>
            <a:r>
              <a:rPr lang="pt-BR" sz="1100" dirty="0" err="1">
                <a:cs typeface="Arial" panose="020B0604020202020204" pitchFamily="34" charset="0"/>
              </a:rPr>
              <a:t>on</a:t>
            </a:r>
            <a:r>
              <a:rPr lang="pt-BR" sz="1100" dirty="0">
                <a:cs typeface="Arial" panose="020B0604020202020204" pitchFamily="34" charset="0"/>
              </a:rPr>
              <a:t> Neural Networks (IJCNN), 2020.</a:t>
            </a:r>
          </a:p>
          <a:p>
            <a:pPr algn="l"/>
            <a:r>
              <a:rPr lang="pt-BR" sz="1100" b="1" dirty="0">
                <a:cs typeface="Arial" panose="020B0604020202020204" pitchFamily="34" charset="0"/>
              </a:rPr>
              <a:t>3. </a:t>
            </a:r>
            <a:r>
              <a:rPr lang="pt-BR" sz="1100" dirty="0">
                <a:cs typeface="Arial" panose="020B0604020202020204" pitchFamily="34" charset="0"/>
              </a:rPr>
              <a:t>SARMENTO, R. M. et al. Processamento e análise automática de neuroimagens em AVC: Uma revisão sistemática. IEEE Reviews in </a:t>
            </a:r>
            <a:r>
              <a:rPr lang="pt-BR" sz="1100" dirty="0" err="1">
                <a:cs typeface="Arial" panose="020B0604020202020204" pitchFamily="34" charset="0"/>
              </a:rPr>
              <a:t>Biomedical</a:t>
            </a:r>
            <a:r>
              <a:rPr lang="pt-BR" sz="1100" dirty="0">
                <a:cs typeface="Arial" panose="020B0604020202020204" pitchFamily="34" charset="0"/>
              </a:rPr>
              <a:t> </a:t>
            </a:r>
            <a:r>
              <a:rPr lang="pt-BR" sz="1100" dirty="0" err="1">
                <a:cs typeface="Arial" panose="020B0604020202020204" pitchFamily="34" charset="0"/>
              </a:rPr>
              <a:t>Engineering</a:t>
            </a:r>
            <a:r>
              <a:rPr lang="pt-BR" sz="1100" dirty="0">
                <a:cs typeface="Arial" panose="020B0604020202020204" pitchFamily="34" charset="0"/>
              </a:rPr>
              <a:t>, 2019.</a:t>
            </a:r>
          </a:p>
          <a:p>
            <a:pPr algn="l"/>
            <a:r>
              <a:rPr lang="pt-BR" sz="1100" b="1" dirty="0">
                <a:cs typeface="Arial" panose="020B0604020202020204" pitchFamily="34" charset="0"/>
              </a:rPr>
              <a:t>4. </a:t>
            </a:r>
            <a:r>
              <a:rPr lang="pt-BR" sz="1100" dirty="0">
                <a:cs typeface="Arial" panose="020B0604020202020204" pitchFamily="34" charset="0"/>
              </a:rPr>
              <a:t>WORLD HEALTH ORGANIZATION et al. Estimativas globais de saúde: mortes por causa, idade, sexo e país, 2000-2012. Genebra: OMS, 2014.</a:t>
            </a:r>
          </a:p>
          <a:p>
            <a:pPr algn="l"/>
            <a:r>
              <a:rPr lang="pt-BR" sz="1100" b="1" dirty="0">
                <a:cs typeface="Arial" panose="020B0604020202020204" pitchFamily="34" charset="0"/>
              </a:rPr>
              <a:t>5. </a:t>
            </a:r>
            <a:r>
              <a:rPr lang="pt-BR" sz="1100" dirty="0">
                <a:cs typeface="Arial" panose="020B0604020202020204" pitchFamily="34" charset="0"/>
              </a:rPr>
              <a:t>XU, X. et al. Detecção e estudo comparativo de trincas com base em </a:t>
            </a:r>
            <a:r>
              <a:rPr lang="pt-BR" sz="1100" dirty="0" err="1">
                <a:cs typeface="Arial" panose="020B0604020202020204" pitchFamily="34" charset="0"/>
              </a:rPr>
              <a:t>Faster</a:t>
            </a:r>
            <a:r>
              <a:rPr lang="pt-BR" sz="1100" dirty="0">
                <a:cs typeface="Arial" panose="020B0604020202020204" pitchFamily="34" charset="0"/>
              </a:rPr>
              <a:t> R-CNN e </a:t>
            </a:r>
            <a:r>
              <a:rPr lang="pt-BR" sz="1100" dirty="0" err="1">
                <a:cs typeface="Arial" panose="020B0604020202020204" pitchFamily="34" charset="0"/>
              </a:rPr>
              <a:t>Mask</a:t>
            </a:r>
            <a:r>
              <a:rPr lang="pt-BR" sz="1100" dirty="0">
                <a:cs typeface="Arial" panose="020B0604020202020204" pitchFamily="34" charset="0"/>
              </a:rPr>
              <a:t> R-CNN. </a:t>
            </a:r>
            <a:r>
              <a:rPr lang="pt-BR" sz="1100" dirty="0" err="1">
                <a:cs typeface="Arial" panose="020B0604020202020204" pitchFamily="34" charset="0"/>
              </a:rPr>
              <a:t>Sensors</a:t>
            </a:r>
            <a:r>
              <a:rPr lang="pt-BR" sz="1100" dirty="0">
                <a:cs typeface="Arial" panose="020B0604020202020204" pitchFamily="34" charset="0"/>
              </a:rPr>
              <a:t>, 2022.</a:t>
            </a:r>
            <a:endParaRPr lang="pt-B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BF96BC1-FBD6-3148-C8A2-0628CAB5B109}"/>
              </a:ext>
            </a:extLst>
          </p:cNvPr>
          <p:cNvCxnSpPr>
            <a:cxnSpLocks/>
          </p:cNvCxnSpPr>
          <p:nvPr/>
        </p:nvCxnSpPr>
        <p:spPr>
          <a:xfrm>
            <a:off x="2390662" y="15325295"/>
            <a:ext cx="5554440" cy="11308"/>
          </a:xfrm>
          <a:prstGeom prst="line">
            <a:avLst/>
          </a:prstGeom>
          <a:ln w="76200" cap="rnd">
            <a:solidFill>
              <a:srgbClr val="006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A70F0DEE-9E55-62A9-3339-D0E3A323F76E}"/>
              </a:ext>
            </a:extLst>
          </p:cNvPr>
          <p:cNvSpPr/>
          <p:nvPr/>
        </p:nvSpPr>
        <p:spPr>
          <a:xfrm>
            <a:off x="4636449" y="15212798"/>
            <a:ext cx="1202499" cy="224995"/>
          </a:xfrm>
          <a:prstGeom prst="roundRect">
            <a:avLst>
              <a:gd name="adj" fmla="val 50000"/>
            </a:avLst>
          </a:prstGeom>
          <a:solidFill>
            <a:srgbClr val="0062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89" b="1" dirty="0">
                <a:solidFill>
                  <a:schemeClr val="bg1"/>
                </a:solidFill>
                <a:cs typeface="Arial" panose="020B0604020202020204" pitchFamily="34" charset="0"/>
              </a:rPr>
              <a:t>REFERÊNCIAS</a:t>
            </a:r>
            <a:endParaRPr lang="pt-BR" sz="88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9C9B8B5-42FD-C519-988D-9D8E8704BAFB}"/>
              </a:ext>
            </a:extLst>
          </p:cNvPr>
          <p:cNvGrpSpPr/>
          <p:nvPr/>
        </p:nvGrpSpPr>
        <p:grpSpPr>
          <a:xfrm>
            <a:off x="126617" y="3878545"/>
            <a:ext cx="3151592" cy="470543"/>
            <a:chOff x="398780" y="12136632"/>
            <a:chExt cx="10533909" cy="1551435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3AA73053-9A26-69DC-24E3-632883DF4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" y="12136632"/>
              <a:ext cx="10533909" cy="1551435"/>
            </a:xfrm>
            <a:prstGeom prst="rect">
              <a:avLst/>
            </a:prstGeom>
          </p:spPr>
        </p:pic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0156B9E1-D3E8-9EA5-2816-205F31C97D8A}"/>
                </a:ext>
              </a:extLst>
            </p:cNvPr>
            <p:cNvSpPr/>
            <p:nvPr/>
          </p:nvSpPr>
          <p:spPr>
            <a:xfrm>
              <a:off x="2975500" y="12327901"/>
              <a:ext cx="5380486" cy="1009953"/>
            </a:xfrm>
            <a:prstGeom prst="rect">
              <a:avLst/>
            </a:prstGeom>
            <a:noFill/>
          </p:spPr>
          <p:txBody>
            <a:bodyPr wrap="none" lIns="29033" tIns="14516" rIns="29033" bIns="14516">
              <a:spAutoFit/>
            </a:bodyPr>
            <a:lstStyle/>
            <a:p>
              <a:pPr algn="ctr"/>
              <a:r>
                <a:rPr lang="pt-BR" b="1" dirty="0">
                  <a:ln w="0"/>
                  <a:cs typeface="Arial" panose="020B0604020202020204" pitchFamily="34" charset="0"/>
                </a:rPr>
                <a:t>1. INTRODUÇÃO</a:t>
              </a:r>
            </a:p>
          </p:txBody>
        </p:sp>
      </p:grpSp>
      <p:pic>
        <p:nvPicPr>
          <p:cNvPr id="1026" name="Picture 2" descr="Imagem gerada">
            <a:extLst>
              <a:ext uri="{FF2B5EF4-FFF2-40B4-BE49-F238E27FC236}">
                <a16:creationId xmlns:a16="http://schemas.microsoft.com/office/drawing/2014/main" id="{B8E64339-8907-8F75-5841-47BE798A1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AF1FA"/>
              </a:clrFrom>
              <a:clrTo>
                <a:srgbClr val="FAF1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79"/>
          <a:stretch/>
        </p:blipFill>
        <p:spPr bwMode="auto">
          <a:xfrm>
            <a:off x="134204" y="4426263"/>
            <a:ext cx="3159181" cy="17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4CBA416-76CB-3CFA-8053-597131CD1A57}"/>
              </a:ext>
            </a:extLst>
          </p:cNvPr>
          <p:cNvSpPr txBox="1"/>
          <p:nvPr/>
        </p:nvSpPr>
        <p:spPr>
          <a:xfrm>
            <a:off x="126616" y="6653885"/>
            <a:ext cx="31591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b="1" dirty="0">
                <a:cs typeface="Arial" panose="020B0604020202020204" pitchFamily="34" charset="0"/>
              </a:rPr>
              <a:t>Objetivos do trabalho</a:t>
            </a:r>
            <a:endParaRPr lang="pt-BR" dirty="0">
              <a:cs typeface="Arial" panose="020B0604020202020204" pitchFamily="34" charset="0"/>
            </a:endParaRPr>
          </a:p>
          <a:p>
            <a:pPr marL="145156" indent="-145156" algn="just"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Desenvolver plataforma de telemonitoramento para doenças crônicas em regiões remotas.</a:t>
            </a:r>
          </a:p>
          <a:p>
            <a:pPr marL="145156" indent="-145156" algn="just"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Validar modelo de IA para detecção precoce de eventos adversos.</a:t>
            </a:r>
          </a:p>
          <a:p>
            <a:pPr marL="145156" indent="-145156" algn="just"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Avaliar aceitação e impacto clínico em estudo-piloto.</a:t>
            </a:r>
          </a:p>
          <a:p>
            <a:pPr algn="just"/>
            <a:endParaRPr lang="pt-BR" dirty="0"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cs typeface="Arial" panose="020B0604020202020204" pitchFamily="34" charset="0"/>
              </a:rPr>
              <a:t>Contribuições principais</a:t>
            </a:r>
          </a:p>
          <a:p>
            <a:pPr marL="145156" indent="-145156" algn="just"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Arquitetura integrada </a:t>
            </a:r>
            <a:r>
              <a:rPr lang="pt-BR" dirty="0" err="1">
                <a:cs typeface="Arial" panose="020B0604020202020204" pitchFamily="34" charset="0"/>
              </a:rPr>
              <a:t>IoT-IA</a:t>
            </a:r>
            <a:r>
              <a:rPr lang="pt-BR" dirty="0">
                <a:cs typeface="Arial" panose="020B0604020202020204" pitchFamily="34" charset="0"/>
              </a:rPr>
              <a:t> para sinais vitais em tempo real.</a:t>
            </a:r>
          </a:p>
          <a:p>
            <a:pPr marL="145156" indent="-145156" algn="just"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Algoritmo preditivo com sensibilidade ≥ 90 %.</a:t>
            </a:r>
          </a:p>
          <a:p>
            <a:pPr marL="145156" indent="-145156" algn="just">
              <a:buFont typeface="Arial" panose="020B0604020202020204" pitchFamily="34" charset="0"/>
              <a:buChar char="•"/>
            </a:pPr>
            <a:r>
              <a:rPr lang="pt-BR" dirty="0">
                <a:cs typeface="Arial" panose="020B0604020202020204" pitchFamily="34" charset="0"/>
              </a:rPr>
              <a:t>Prova de conceito em área rural com redução de 30 % em internações.</a:t>
            </a:r>
          </a:p>
        </p:txBody>
      </p:sp>
      <p:pic>
        <p:nvPicPr>
          <p:cNvPr id="3" name="Picture 2" descr="Imagem gerada">
            <a:extLst>
              <a:ext uri="{FF2B5EF4-FFF2-40B4-BE49-F238E27FC236}">
                <a16:creationId xmlns:a16="http://schemas.microsoft.com/office/drawing/2014/main" id="{50BFDA7E-1A17-0564-ADD0-BC8C72BF0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22837" r="2384" b="26058"/>
          <a:stretch>
            <a:fillRect/>
          </a:stretch>
        </p:blipFill>
        <p:spPr bwMode="auto">
          <a:xfrm>
            <a:off x="145436" y="13058072"/>
            <a:ext cx="3259287" cy="12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B6B3659-9079-3CF8-88D6-7B1E01692E23}"/>
              </a:ext>
            </a:extLst>
          </p:cNvPr>
          <p:cNvSpPr txBox="1"/>
          <p:nvPr/>
        </p:nvSpPr>
        <p:spPr>
          <a:xfrm>
            <a:off x="113100" y="6218263"/>
            <a:ext cx="3159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1400" dirty="0">
                <a:cs typeface="Arial" panose="020B0604020202020204" pitchFamily="34" charset="0"/>
              </a:rPr>
              <a:t>Figura 1: Contexto &amp; Motivação</a:t>
            </a:r>
            <a:endParaRPr lang="pt-BR" sz="1200" dirty="0"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790D49-F220-0837-7F37-9C6B30D5F841}"/>
              </a:ext>
            </a:extLst>
          </p:cNvPr>
          <p:cNvSpPr txBox="1"/>
          <p:nvPr/>
        </p:nvSpPr>
        <p:spPr>
          <a:xfrm>
            <a:off x="69125" y="14218571"/>
            <a:ext cx="3203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buNone/>
              <a:defRPr sz="3000" b="1">
                <a:latin typeface="OpenSans-Bold"/>
              </a:defRPr>
            </a:lvl1pPr>
          </a:lstStyle>
          <a:p>
            <a:pPr algn="l"/>
            <a:r>
              <a:rPr lang="pt-BR" sz="1600" dirty="0">
                <a:latin typeface="+mn-lt"/>
                <a:cs typeface="Arial" panose="020B0604020202020204" pitchFamily="34" charset="0"/>
              </a:rPr>
              <a:t>Figura 2: </a:t>
            </a:r>
            <a:r>
              <a:rPr lang="pt-BR" sz="1600" b="0" dirty="0">
                <a:latin typeface="+mn-lt"/>
                <a:cs typeface="Arial" panose="020B0604020202020204" pitchFamily="34" charset="0"/>
              </a:rPr>
              <a:t>Fluxograma geral da plataforma.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33356CF-EC97-AEE7-0EFA-B61EDA87A091}"/>
              </a:ext>
            </a:extLst>
          </p:cNvPr>
          <p:cNvSpPr txBox="1"/>
          <p:nvPr/>
        </p:nvSpPr>
        <p:spPr>
          <a:xfrm>
            <a:off x="3539702" y="5714420"/>
            <a:ext cx="315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sz="1600" b="1" dirty="0">
                <a:cs typeface="Arial" panose="020B0604020202020204" pitchFamily="34" charset="0"/>
              </a:rPr>
              <a:t>Figura 3: </a:t>
            </a:r>
            <a:r>
              <a:rPr lang="pt-BR" sz="1600" dirty="0">
                <a:cs typeface="Arial" panose="020B0604020202020204" pitchFamily="34" charset="0"/>
              </a:rPr>
              <a:t>Detalhes da abordagem proposta (pré-processamento, CNN, LSTM, </a:t>
            </a:r>
            <a:r>
              <a:rPr lang="pt-BR" sz="1600" dirty="0" err="1">
                <a:cs typeface="Arial" panose="020B0604020202020204" pitchFamily="34" charset="0"/>
              </a:rPr>
              <a:t>explainability</a:t>
            </a:r>
            <a:r>
              <a:rPr lang="pt-BR" sz="1600" dirty="0">
                <a:cs typeface="Arial" panose="020B0604020202020204" pitchFamily="34" charset="0"/>
              </a:rPr>
              <a:t>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196A30C-D116-9FF0-A366-793D901BF2DB}"/>
              </a:ext>
            </a:extLst>
          </p:cNvPr>
          <p:cNvSpPr txBox="1"/>
          <p:nvPr/>
        </p:nvSpPr>
        <p:spPr>
          <a:xfrm>
            <a:off x="3386486" y="6752496"/>
            <a:ext cx="315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buNone/>
              <a:defRPr sz="3000" b="1">
                <a:latin typeface="OpenSans-Bold"/>
              </a:defRPr>
            </a:lvl1pPr>
          </a:lstStyle>
          <a:p>
            <a:pPr algn="l"/>
            <a:r>
              <a:rPr lang="pt-BR" sz="1800" dirty="0">
                <a:latin typeface="+mn-lt"/>
                <a:cs typeface="Arial" panose="020B0604020202020204" pitchFamily="34" charset="0"/>
              </a:rPr>
              <a:t>Tabela 1: Validação Estatística</a:t>
            </a:r>
          </a:p>
        </p:txBody>
      </p:sp>
      <p:pic>
        <p:nvPicPr>
          <p:cNvPr id="1028" name="Picture 4" descr="Imagem gerada">
            <a:extLst>
              <a:ext uri="{FF2B5EF4-FFF2-40B4-BE49-F238E27FC236}">
                <a16:creationId xmlns:a16="http://schemas.microsoft.com/office/drawing/2014/main" id="{CAA294DE-AC1C-50A9-254A-F9E6231AE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1" t="23113" r="4025"/>
          <a:stretch>
            <a:fillRect/>
          </a:stretch>
        </p:blipFill>
        <p:spPr bwMode="auto">
          <a:xfrm>
            <a:off x="3452683" y="3876197"/>
            <a:ext cx="3334552" cy="18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a 19">
            <a:extLst>
              <a:ext uri="{FF2B5EF4-FFF2-40B4-BE49-F238E27FC236}">
                <a16:creationId xmlns:a16="http://schemas.microsoft.com/office/drawing/2014/main" id="{FE29EA74-CD1E-BFA2-F311-5838CA145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80799"/>
              </p:ext>
            </p:extLst>
          </p:nvPr>
        </p:nvGraphicFramePr>
        <p:xfrm>
          <a:off x="3473339" y="7144369"/>
          <a:ext cx="3313895" cy="22170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48107">
                  <a:extLst>
                    <a:ext uri="{9D8B030D-6E8A-4147-A177-3AD203B41FA5}">
                      <a16:colId xmlns:a16="http://schemas.microsoft.com/office/drawing/2014/main" val="1747544842"/>
                    </a:ext>
                  </a:extLst>
                </a:gridCol>
                <a:gridCol w="1202275">
                  <a:extLst>
                    <a:ext uri="{9D8B030D-6E8A-4147-A177-3AD203B41FA5}">
                      <a16:colId xmlns:a16="http://schemas.microsoft.com/office/drawing/2014/main" val="3791465208"/>
                    </a:ext>
                  </a:extLst>
                </a:gridCol>
                <a:gridCol w="763513">
                  <a:extLst>
                    <a:ext uri="{9D8B030D-6E8A-4147-A177-3AD203B41FA5}">
                      <a16:colId xmlns:a16="http://schemas.microsoft.com/office/drawing/2014/main" val="1755856034"/>
                    </a:ext>
                  </a:extLst>
                </a:gridCol>
              </a:tblGrid>
              <a:tr h="292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Critério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Descrição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Valor-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alvo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2464992260"/>
                  </a:ext>
                </a:extLst>
              </a:tr>
              <a:tr h="3888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Acurácia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Acertos / total exames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≥ 92 %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2132941232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Sensibilidade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TP / (TP+FN)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≥ 90 %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116319247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Especificidade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TN / (TN+FP)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≥ 88 %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3725980442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AUC ROC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Área sob curva ROC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≥ 0,95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1457148942"/>
                  </a:ext>
                </a:extLst>
              </a:tr>
            </a:tbl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6436754C-56CC-C6C2-093B-250251295874}"/>
              </a:ext>
            </a:extLst>
          </p:cNvPr>
          <p:cNvSpPr txBox="1"/>
          <p:nvPr/>
        </p:nvSpPr>
        <p:spPr>
          <a:xfrm>
            <a:off x="3467338" y="12442079"/>
            <a:ext cx="335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buNone/>
              <a:defRPr sz="3000" b="1">
                <a:latin typeface="OpenSans-Bold"/>
              </a:defRPr>
            </a:lvl1pPr>
          </a:lstStyle>
          <a:p>
            <a:pPr algn="l"/>
            <a:r>
              <a:rPr lang="pt-BR" sz="1600" dirty="0">
                <a:latin typeface="+mn-lt"/>
                <a:cs typeface="Arial" panose="020B0604020202020204" pitchFamily="34" charset="0"/>
              </a:rPr>
              <a:t>Figura 4: </a:t>
            </a:r>
            <a:r>
              <a:rPr lang="pt-BR" sz="1600" b="0" dirty="0">
                <a:latin typeface="+mn-lt"/>
                <a:cs typeface="Arial" panose="020B0604020202020204" pitchFamily="34" charset="0"/>
              </a:rPr>
              <a:t>Performance do Modelo (Acurácia, Sensibilidade, Especificidade).</a:t>
            </a: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B26434D3-B7BF-861B-56B1-E81A398AAE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5230" y="10380426"/>
            <a:ext cx="3289144" cy="2061653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BA34CB7-9C71-0672-60B0-3A04A858DD1A}"/>
              </a:ext>
            </a:extLst>
          </p:cNvPr>
          <p:cNvSpPr txBox="1"/>
          <p:nvPr/>
        </p:nvSpPr>
        <p:spPr>
          <a:xfrm>
            <a:off x="6872024" y="4022713"/>
            <a:ext cx="315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buNone/>
              <a:defRPr sz="3000" b="1">
                <a:latin typeface="OpenSans-Bold"/>
              </a:defRPr>
            </a:lvl1pPr>
          </a:lstStyle>
          <a:p>
            <a:pPr algn="l"/>
            <a:r>
              <a:rPr lang="pt-BR" sz="1800" dirty="0">
                <a:latin typeface="+mn-lt"/>
                <a:cs typeface="Arial" panose="020B0604020202020204" pitchFamily="34" charset="0"/>
              </a:rPr>
              <a:t>Tabela 2: Resumo numérico</a:t>
            </a:r>
            <a:endParaRPr lang="pt-BR" sz="1800" b="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3" name="Tabela 32">
            <a:extLst>
              <a:ext uri="{FF2B5EF4-FFF2-40B4-BE49-F238E27FC236}">
                <a16:creationId xmlns:a16="http://schemas.microsoft.com/office/drawing/2014/main" id="{76789F9C-3333-1FEE-DB0C-8C31322D7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01156"/>
              </p:ext>
            </p:extLst>
          </p:nvPr>
        </p:nvGraphicFramePr>
        <p:xfrm>
          <a:off x="6973892" y="4404149"/>
          <a:ext cx="3138074" cy="152363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69037">
                  <a:extLst>
                    <a:ext uri="{9D8B030D-6E8A-4147-A177-3AD203B41FA5}">
                      <a16:colId xmlns:a16="http://schemas.microsoft.com/office/drawing/2014/main" val="1603215272"/>
                    </a:ext>
                  </a:extLst>
                </a:gridCol>
                <a:gridCol w="1569037">
                  <a:extLst>
                    <a:ext uri="{9D8B030D-6E8A-4147-A177-3AD203B41FA5}">
                      <a16:colId xmlns:a16="http://schemas.microsoft.com/office/drawing/2014/main" val="1841479019"/>
                    </a:ext>
                  </a:extLst>
                </a:gridCol>
              </a:tblGrid>
              <a:tr h="30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Métrica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Valor obtido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2601618549"/>
                  </a:ext>
                </a:extLst>
              </a:tr>
              <a:tr h="30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Acurácia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93 %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1248691157"/>
                  </a:ext>
                </a:extLst>
              </a:tr>
              <a:tr h="30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Sensibilidade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91 %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1139545139"/>
                  </a:ext>
                </a:extLst>
              </a:tr>
              <a:tr h="30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Especificidade</a:t>
                      </a:r>
                      <a:endParaRPr lang="pt-BR" sz="160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89 %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2457979447"/>
                  </a:ext>
                </a:extLst>
              </a:tr>
              <a:tr h="304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AUC ROC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0,96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OpenSans-Bold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775" marR="21775" marT="0" marB="0" anchor="ctr"/>
                </a:tc>
                <a:extLst>
                  <a:ext uri="{0D108BD9-81ED-4DB2-BD59-A6C34878D82A}">
                    <a16:rowId xmlns:a16="http://schemas.microsoft.com/office/drawing/2014/main" val="554770494"/>
                  </a:ext>
                </a:extLst>
              </a:tr>
            </a:tbl>
          </a:graphicData>
        </a:graphic>
      </p:graphicFrame>
      <p:grpSp>
        <p:nvGrpSpPr>
          <p:cNvPr id="35" name="Agrupar 34">
            <a:extLst>
              <a:ext uri="{FF2B5EF4-FFF2-40B4-BE49-F238E27FC236}">
                <a16:creationId xmlns:a16="http://schemas.microsoft.com/office/drawing/2014/main" id="{50C11100-BCB4-C2DB-3028-88D0E7ABDAF1}"/>
              </a:ext>
            </a:extLst>
          </p:cNvPr>
          <p:cNvGrpSpPr/>
          <p:nvPr/>
        </p:nvGrpSpPr>
        <p:grpSpPr>
          <a:xfrm>
            <a:off x="7022308" y="6175870"/>
            <a:ext cx="3151592" cy="470544"/>
            <a:chOff x="398780" y="12136632"/>
            <a:chExt cx="10533909" cy="1551435"/>
          </a:xfrm>
        </p:grpSpPr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A00FF32B-CE32-E5C3-2464-65F44E35B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" y="12136632"/>
              <a:ext cx="10533909" cy="1551435"/>
            </a:xfrm>
            <a:prstGeom prst="rect">
              <a:avLst/>
            </a:prstGeom>
          </p:spPr>
        </p:pic>
        <p:sp>
          <p:nvSpPr>
            <p:cNvPr id="41" name="Retângulo 40">
              <a:extLst>
                <a:ext uri="{FF2B5EF4-FFF2-40B4-BE49-F238E27FC236}">
                  <a16:creationId xmlns:a16="http://schemas.microsoft.com/office/drawing/2014/main" id="{926318E4-D03A-2005-6423-FF555035103B}"/>
                </a:ext>
              </a:extLst>
            </p:cNvPr>
            <p:cNvSpPr/>
            <p:nvPr/>
          </p:nvSpPr>
          <p:spPr>
            <a:xfrm>
              <a:off x="2857840" y="12368181"/>
              <a:ext cx="5615805" cy="1009951"/>
            </a:xfrm>
            <a:prstGeom prst="rect">
              <a:avLst/>
            </a:prstGeom>
            <a:noFill/>
          </p:spPr>
          <p:txBody>
            <a:bodyPr wrap="none" lIns="29033" tIns="14516" rIns="29033" bIns="14516">
              <a:spAutoFit/>
            </a:bodyPr>
            <a:lstStyle/>
            <a:p>
              <a:pPr algn="ctr"/>
              <a:r>
                <a:rPr lang="pt-BR" b="1" dirty="0">
                  <a:ln w="0"/>
                  <a:cs typeface="Arial" panose="020B0604020202020204" pitchFamily="34" charset="0"/>
                </a:rPr>
                <a:t>4. LIÇÕES E GAPS</a:t>
              </a:r>
            </a:p>
          </p:txBody>
        </p:sp>
      </p:grp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F6E0B42C-55D8-2C92-6A79-AA0CEE37E951}"/>
              </a:ext>
            </a:extLst>
          </p:cNvPr>
          <p:cNvGrpSpPr/>
          <p:nvPr/>
        </p:nvGrpSpPr>
        <p:grpSpPr>
          <a:xfrm>
            <a:off x="145438" y="12477489"/>
            <a:ext cx="3151592" cy="470543"/>
            <a:chOff x="398780" y="12136632"/>
            <a:chExt cx="10533909" cy="1551435"/>
          </a:xfrm>
        </p:grpSpPr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266C810B-870C-2650-50F3-64A0D5EB3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" y="12136632"/>
              <a:ext cx="10533909" cy="1551435"/>
            </a:xfrm>
            <a:prstGeom prst="rect">
              <a:avLst/>
            </a:prstGeom>
          </p:spPr>
        </p:pic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EFC4ADEB-2A2F-6FC6-339F-DDC6FB751218}"/>
                </a:ext>
              </a:extLst>
            </p:cNvPr>
            <p:cNvSpPr/>
            <p:nvPr/>
          </p:nvSpPr>
          <p:spPr>
            <a:xfrm>
              <a:off x="2715745" y="12369774"/>
              <a:ext cx="5899987" cy="1009953"/>
            </a:xfrm>
            <a:prstGeom prst="rect">
              <a:avLst/>
            </a:prstGeom>
            <a:noFill/>
          </p:spPr>
          <p:txBody>
            <a:bodyPr wrap="none" lIns="29033" tIns="14516" rIns="29033" bIns="14516">
              <a:spAutoFit/>
            </a:bodyPr>
            <a:lstStyle/>
            <a:p>
              <a:pPr algn="ctr"/>
              <a:r>
                <a:rPr lang="pt-BR" b="1" dirty="0">
                  <a:ln w="0"/>
                  <a:cs typeface="Arial" panose="020B0604020202020204" pitchFamily="34" charset="0"/>
                </a:rPr>
                <a:t>2. METODOLOGIA</a:t>
              </a:r>
            </a:p>
          </p:txBody>
        </p:sp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801D2B8B-4C84-3F5B-4B0A-55EE01E8F520}"/>
              </a:ext>
            </a:extLst>
          </p:cNvPr>
          <p:cNvGrpSpPr/>
          <p:nvPr/>
        </p:nvGrpSpPr>
        <p:grpSpPr>
          <a:xfrm>
            <a:off x="3476978" y="9788244"/>
            <a:ext cx="3151592" cy="470543"/>
            <a:chOff x="398780" y="12136632"/>
            <a:chExt cx="10533909" cy="1551435"/>
          </a:xfrm>
        </p:grpSpPr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1F117230-AB7E-E9CC-E53E-E0E65E0E7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" y="12136632"/>
              <a:ext cx="10533909" cy="1551435"/>
            </a:xfrm>
            <a:prstGeom prst="rect">
              <a:avLst/>
            </a:prstGeom>
          </p:spPr>
        </p:pic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1DF24DE-EB59-57AA-9A76-95EBAA01A2C5}"/>
                </a:ext>
              </a:extLst>
            </p:cNvPr>
            <p:cNvSpPr/>
            <p:nvPr/>
          </p:nvSpPr>
          <p:spPr>
            <a:xfrm>
              <a:off x="3133342" y="12286028"/>
              <a:ext cx="5064802" cy="1009953"/>
            </a:xfrm>
            <a:prstGeom prst="rect">
              <a:avLst/>
            </a:prstGeom>
            <a:noFill/>
          </p:spPr>
          <p:txBody>
            <a:bodyPr wrap="none" lIns="29033" tIns="14516" rIns="29033" bIns="14516">
              <a:spAutoFit/>
            </a:bodyPr>
            <a:lstStyle/>
            <a:p>
              <a:pPr algn="ctr"/>
              <a:r>
                <a:rPr lang="pt-BR" b="1" dirty="0">
                  <a:ln w="0"/>
                  <a:cs typeface="Arial" panose="020B0604020202020204" pitchFamily="34" charset="0"/>
                </a:rPr>
                <a:t>3. RESULTADOS</a:t>
              </a:r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820E395-9203-18D8-6670-9CE2095BEA92}"/>
              </a:ext>
            </a:extLst>
          </p:cNvPr>
          <p:cNvSpPr txBox="1"/>
          <p:nvPr/>
        </p:nvSpPr>
        <p:spPr>
          <a:xfrm>
            <a:off x="6973892" y="6788295"/>
            <a:ext cx="3159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b="1" dirty="0">
                <a:cs typeface="Arial" panose="020B0604020202020204" pitchFamily="34" charset="0"/>
              </a:rPr>
              <a:t>Lições aprendidas:</a:t>
            </a:r>
          </a:p>
          <a:p>
            <a:pPr marL="181445" indent="-181445" algn="just">
              <a:buFont typeface="Arial" panose="020B0604020202020204" pitchFamily="34" charset="0"/>
              <a:buChar char="•"/>
            </a:pPr>
            <a:r>
              <a:rPr lang="pt-BR" sz="1600" dirty="0" err="1">
                <a:cs typeface="Arial" panose="020B0604020202020204" pitchFamily="34" charset="0"/>
              </a:rPr>
              <a:t>Wearables</a:t>
            </a:r>
            <a:r>
              <a:rPr lang="pt-BR" sz="1600" dirty="0">
                <a:cs typeface="Arial" panose="020B0604020202020204" pitchFamily="34" charset="0"/>
              </a:rPr>
              <a:t> de baixo custo podem gerar dados confiáveis em campo.</a:t>
            </a:r>
          </a:p>
          <a:p>
            <a:pPr marL="181445" indent="-181445" algn="just">
              <a:buFont typeface="Arial" panose="020B0604020202020204" pitchFamily="34" charset="0"/>
              <a:buChar char="•"/>
            </a:pPr>
            <a:r>
              <a:rPr lang="pt-BR" sz="1600" dirty="0">
                <a:cs typeface="Arial" panose="020B0604020202020204" pitchFamily="34" charset="0"/>
              </a:rPr>
              <a:t>Modelos híbridos (CNN+LSTM) equilibram performance e explicabilidade.</a:t>
            </a:r>
          </a:p>
          <a:p>
            <a:pPr marL="181445" indent="-181445" algn="just">
              <a:buFont typeface="Arial" panose="020B0604020202020204" pitchFamily="34" charset="0"/>
              <a:buChar char="•"/>
            </a:pPr>
            <a:r>
              <a:rPr lang="pt-BR" sz="1600" dirty="0">
                <a:cs typeface="Arial" panose="020B0604020202020204" pitchFamily="34" charset="0"/>
              </a:rPr>
              <a:t>Engajamento de agentes comunitários é crucial para adesão.</a:t>
            </a:r>
          </a:p>
          <a:p>
            <a:pPr algn="just"/>
            <a:endParaRPr lang="pt-BR" sz="1050" dirty="0"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cs typeface="Arial" panose="020B0604020202020204" pitchFamily="34" charset="0"/>
              </a:rPr>
              <a:t>Gaps / Oportunidades:</a:t>
            </a:r>
          </a:p>
          <a:p>
            <a:pPr marL="181445" indent="-181445" algn="just">
              <a:buFont typeface="Arial" panose="020B0604020202020204" pitchFamily="34" charset="0"/>
              <a:buChar char="•"/>
            </a:pPr>
            <a:r>
              <a:rPr lang="pt-BR" sz="1600" dirty="0">
                <a:cs typeface="Arial" panose="020B0604020202020204" pitchFamily="34" charset="0"/>
              </a:rPr>
              <a:t>Otimizar consumo de bateria dos dispositivos IoT.</a:t>
            </a:r>
          </a:p>
          <a:p>
            <a:pPr marL="181445" indent="-181445" algn="just">
              <a:buFont typeface="Arial" panose="020B0604020202020204" pitchFamily="34" charset="0"/>
              <a:buChar char="•"/>
            </a:pPr>
            <a:r>
              <a:rPr lang="pt-BR" sz="1600" dirty="0">
                <a:cs typeface="Arial" panose="020B0604020202020204" pitchFamily="34" charset="0"/>
              </a:rPr>
              <a:t>Expandir estudo para condições pediátricas e respiratórias.</a:t>
            </a:r>
          </a:p>
          <a:p>
            <a:pPr marL="181445" indent="-181445" algn="just">
              <a:buFont typeface="Arial" panose="020B0604020202020204" pitchFamily="34" charset="0"/>
              <a:buChar char="•"/>
            </a:pPr>
            <a:r>
              <a:rPr lang="pt-BR" sz="1600" dirty="0">
                <a:cs typeface="Arial" panose="020B0604020202020204" pitchFamily="34" charset="0"/>
              </a:rPr>
              <a:t>Avaliar integração com prontuário eletrônico do SUS.</a:t>
            </a: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8A9522A5-A516-0CEF-32E3-5953CB814FC4}"/>
              </a:ext>
            </a:extLst>
          </p:cNvPr>
          <p:cNvGrpSpPr/>
          <p:nvPr/>
        </p:nvGrpSpPr>
        <p:grpSpPr>
          <a:xfrm>
            <a:off x="7021254" y="11363714"/>
            <a:ext cx="3151592" cy="470544"/>
            <a:chOff x="398780" y="12136632"/>
            <a:chExt cx="10533909" cy="1551435"/>
          </a:xfrm>
        </p:grpSpPr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18AA89AF-4525-3670-B457-23125048A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0" y="12136632"/>
              <a:ext cx="10533909" cy="1551435"/>
            </a:xfrm>
            <a:prstGeom prst="rect">
              <a:avLst/>
            </a:prstGeom>
          </p:spPr>
        </p:pic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FA9469F8-BE50-DE32-B011-1985A71669F7}"/>
                </a:ext>
              </a:extLst>
            </p:cNvPr>
            <p:cNvSpPr/>
            <p:nvPr/>
          </p:nvSpPr>
          <p:spPr>
            <a:xfrm>
              <a:off x="2500039" y="12493801"/>
              <a:ext cx="6331405" cy="908476"/>
            </a:xfrm>
            <a:prstGeom prst="rect">
              <a:avLst/>
            </a:prstGeom>
            <a:noFill/>
          </p:spPr>
          <p:txBody>
            <a:bodyPr wrap="none" lIns="29033" tIns="14516" rIns="29033" bIns="14516">
              <a:spAutoFit/>
            </a:bodyPr>
            <a:lstStyle/>
            <a:p>
              <a:pPr algn="ctr"/>
              <a:r>
                <a:rPr lang="pt-BR" sz="1600" b="1" dirty="0">
                  <a:ln w="0"/>
                  <a:cs typeface="Arial" panose="020B0604020202020204" pitchFamily="34" charset="0"/>
                </a:rPr>
                <a:t>5. AGRADECIMENTOS</a:t>
              </a:r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F58B967-2A62-97AC-2E18-45AD2A02D40D}"/>
              </a:ext>
            </a:extLst>
          </p:cNvPr>
          <p:cNvSpPr txBox="1"/>
          <p:nvPr/>
        </p:nvSpPr>
        <p:spPr>
          <a:xfrm>
            <a:off x="6948554" y="11876931"/>
            <a:ext cx="32105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1400" dirty="0">
                <a:cs typeface="Arial" panose="020B0604020202020204" pitchFamily="34" charset="0"/>
              </a:rPr>
              <a:t>Agradecemos à nossa instituição de ensino e aos grupos de pesquisa envolvidos por todo o suporte técnico e acadêmico durante o desenvolvimento deste trabalho.</a:t>
            </a:r>
            <a:br>
              <a:rPr lang="pt-BR" sz="1400" dirty="0">
                <a:cs typeface="Arial" panose="020B0604020202020204" pitchFamily="34" charset="0"/>
              </a:rPr>
            </a:br>
            <a:r>
              <a:rPr lang="pt-BR" sz="1400" dirty="0">
                <a:cs typeface="Arial" panose="020B0604020202020204" pitchFamily="34" charset="0"/>
              </a:rPr>
              <a:t>Nosso reconhecimento especial às agências de fomento CAPES, CNPq e FUNCAP pelo apoio financeiro, fundamental para a realização deste projeto.</a:t>
            </a:r>
            <a:br>
              <a:rPr lang="pt-BR" sz="1400" dirty="0">
                <a:cs typeface="Arial" panose="020B0604020202020204" pitchFamily="34" charset="0"/>
              </a:rPr>
            </a:br>
            <a:r>
              <a:rPr lang="pt-BR" sz="1400" dirty="0">
                <a:cs typeface="Arial" panose="020B0604020202020204" pitchFamily="34" charset="0"/>
              </a:rPr>
              <a:t>Também agradecemos a todos os profissionais e voluntários que contribuíram com dados, avaliações e validações ao longo do estudo.</a:t>
            </a:r>
          </a:p>
        </p:txBody>
      </p:sp>
      <p:pic>
        <p:nvPicPr>
          <p:cNvPr id="8" name="Picture 4" descr="Portal da UFC - Universidade Federal do Ceará - Assinatura Horizontal do  Brasão da UFC">
            <a:extLst>
              <a:ext uri="{FF2B5EF4-FFF2-40B4-BE49-F238E27FC236}">
                <a16:creationId xmlns:a16="http://schemas.microsoft.com/office/drawing/2014/main" id="{CE529AC4-09D3-686F-5580-CA0E1993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78" y="965463"/>
            <a:ext cx="3333573" cy="89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Portal da UFC - Universidade Federal do Ceará - Assinatura Horizontal do  Brasão da UFC">
            <a:extLst>
              <a:ext uri="{FF2B5EF4-FFF2-40B4-BE49-F238E27FC236}">
                <a16:creationId xmlns:a16="http://schemas.microsoft.com/office/drawing/2014/main" id="{B13B27D8-286A-9C18-B3C1-4E3086B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27"/>
          <a:stretch>
            <a:fillRect/>
          </a:stretch>
        </p:blipFill>
        <p:spPr bwMode="auto">
          <a:xfrm>
            <a:off x="256079" y="17537857"/>
            <a:ext cx="518185" cy="6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2F695B6D-E113-924E-EA04-1B4CD232B6A9}"/>
              </a:ext>
            </a:extLst>
          </p:cNvPr>
          <p:cNvSpPr/>
          <p:nvPr/>
        </p:nvSpPr>
        <p:spPr>
          <a:xfrm rot="18403034">
            <a:off x="-4562921" y="7507778"/>
            <a:ext cx="19601237" cy="3707245"/>
          </a:xfrm>
          <a:prstGeom prst="rect">
            <a:avLst/>
          </a:prstGeom>
          <a:noFill/>
        </p:spPr>
        <p:txBody>
          <a:bodyPr wrap="square" lIns="29033" tIns="14516" rIns="29033" bIns="14516">
            <a:spAutoFit/>
          </a:bodyPr>
          <a:lstStyle/>
          <a:p>
            <a:pPr algn="ctr"/>
            <a:r>
              <a:rPr lang="pt-BR" sz="23900" b="1" dirty="0">
                <a:ln w="98425">
                  <a:solidFill>
                    <a:schemeClr val="tx1">
                      <a:alpha val="28000"/>
                    </a:schemeClr>
                  </a:solidFill>
                </a:ln>
                <a:noFill/>
                <a:latin typeface="Aptos Black" panose="020B0004020202020204" pitchFamily="34" charset="0"/>
                <a:cs typeface="Arial" panose="020B0604020202020204" pitchFamily="34" charset="0"/>
              </a:rPr>
              <a:t>TEMPLATE</a:t>
            </a:r>
            <a:endParaRPr lang="pt-BR" sz="123400" dirty="0">
              <a:ln w="98425">
                <a:solidFill>
                  <a:schemeClr val="tx1">
                    <a:alpha val="28000"/>
                  </a:schemeClr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18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576</TotalTime>
  <Words>780</Words>
  <Application>Microsoft Office PowerPoint</Application>
  <PresentationFormat>Personalizar</PresentationFormat>
  <Paragraphs>106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Aptos</vt:lpstr>
      <vt:lpstr>Aptos Black</vt:lpstr>
      <vt:lpstr>Arial</vt:lpstr>
      <vt:lpstr>Arial Black</vt:lpstr>
      <vt:lpstr>Calibri</vt:lpstr>
      <vt:lpstr>Calibri Light</vt:lpstr>
      <vt:lpstr>OpenSans-Bold</vt:lpstr>
      <vt:lpstr>Tema do Office 2013 - 2022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Marketing2</dc:creator>
  <cp:lastModifiedBy>Suporte Suporte</cp:lastModifiedBy>
  <cp:revision>25</cp:revision>
  <dcterms:created xsi:type="dcterms:W3CDTF">2025-05-27T17:10:35Z</dcterms:created>
  <dcterms:modified xsi:type="dcterms:W3CDTF">2026-01-16T18:46:58Z</dcterms:modified>
</cp:coreProperties>
</file>